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5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5200"/>
            </a:lvl1pPr>
            <a:lvl2pPr algn="ctr">
              <a:spcBef>
                <a:spcPts val="0"/>
              </a:spcBef>
              <a:buSzPct val="100000"/>
              <a:defRPr sz="5200"/>
            </a:lvl2pPr>
            <a:lvl3pPr algn="ctr">
              <a:spcBef>
                <a:spcPts val="0"/>
              </a:spcBef>
              <a:buSzPct val="100000"/>
              <a:defRPr sz="5200"/>
            </a:lvl3pPr>
            <a:lvl4pPr algn="ctr">
              <a:spcBef>
                <a:spcPts val="0"/>
              </a:spcBef>
              <a:buSzPct val="100000"/>
              <a:defRPr sz="5200"/>
            </a:lvl4pPr>
            <a:lvl5pPr algn="ctr">
              <a:spcBef>
                <a:spcPts val="0"/>
              </a:spcBef>
              <a:buSzPct val="100000"/>
              <a:defRPr sz="5200"/>
            </a:lvl5pPr>
            <a:lvl6pPr algn="ctr">
              <a:spcBef>
                <a:spcPts val="0"/>
              </a:spcBef>
              <a:buSzPct val="100000"/>
              <a:defRPr sz="5200"/>
            </a:lvl6pPr>
            <a:lvl7pPr algn="ctr">
              <a:spcBef>
                <a:spcPts val="0"/>
              </a:spcBef>
              <a:buSzPct val="100000"/>
              <a:defRPr sz="5200"/>
            </a:lvl7pPr>
            <a:lvl8pPr algn="ctr">
              <a:spcBef>
                <a:spcPts val="0"/>
              </a:spcBef>
              <a:buSzPct val="100000"/>
              <a:defRPr sz="5200"/>
            </a:lvl8pPr>
            <a:lvl9pPr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buSzPct val="100000"/>
              <a:defRPr sz="4800"/>
            </a:lvl1pPr>
            <a:lvl2pPr rtl="0" algn="ctr">
              <a:spcBef>
                <a:spcPts val="0"/>
              </a:spcBef>
              <a:buSzPct val="100000"/>
              <a:defRPr sz="4800"/>
            </a:lvl2pPr>
            <a:lvl3pPr rtl="0" algn="ctr">
              <a:spcBef>
                <a:spcPts val="0"/>
              </a:spcBef>
              <a:buSzPct val="100000"/>
              <a:defRPr sz="4800"/>
            </a:lvl3pPr>
            <a:lvl4pPr rtl="0" algn="ctr">
              <a:spcBef>
                <a:spcPts val="0"/>
              </a:spcBef>
              <a:buSzPct val="100000"/>
              <a:defRPr sz="4800"/>
            </a:lvl4pPr>
            <a:lvl5pPr rtl="0" algn="ctr">
              <a:spcBef>
                <a:spcPts val="0"/>
              </a:spcBef>
              <a:buSzPct val="100000"/>
              <a:defRPr sz="4800"/>
            </a:lvl5pPr>
            <a:lvl6pPr rtl="0" algn="ctr">
              <a:spcBef>
                <a:spcPts val="0"/>
              </a:spcBef>
              <a:buSzPct val="100000"/>
              <a:defRPr sz="4800"/>
            </a:lvl6pPr>
            <a:lvl7pPr rtl="0" algn="ctr">
              <a:spcBef>
                <a:spcPts val="0"/>
              </a:spcBef>
              <a:buSzPct val="100000"/>
              <a:defRPr sz="4800"/>
            </a:lvl7pPr>
            <a:lvl8pPr rtl="0" algn="ctr">
              <a:spcBef>
                <a:spcPts val="0"/>
              </a:spcBef>
              <a:buSzPct val="100000"/>
              <a:defRPr sz="4800"/>
            </a:lvl8pPr>
            <a:lvl9pPr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69" name="Shape 69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Relationship Id="rId4" Type="http://schemas.openxmlformats.org/officeDocument/2006/relationships/image" Target="../media/image06.jpg"/><Relationship Id="rId5" Type="http://schemas.openxmlformats.org/officeDocument/2006/relationships/image" Target="../media/image0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Relationship Id="rId4" Type="http://schemas.openxmlformats.org/officeDocument/2006/relationships/hyperlink" Target="http://spockframework.github.io/spock/docs/1.0/index.html" TargetMode="External"/><Relationship Id="rId5" Type="http://schemas.openxmlformats.org/officeDocument/2006/relationships/hyperlink" Target="http://meetspock.appspot.com/" TargetMode="External"/><Relationship Id="rId6" Type="http://schemas.openxmlformats.org/officeDocument/2006/relationships/hyperlink" Target="https://github.com/spockframework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Relationship Id="rId4" Type="http://schemas.openxmlformats.org/officeDocument/2006/relationships/hyperlink" Target="https://ua.linkedin.com/pub/yaroslav-yermilov/58/682/506" TargetMode="External"/><Relationship Id="rId9" Type="http://schemas.openxmlformats.org/officeDocument/2006/relationships/image" Target="../media/image02.png"/><Relationship Id="rId5" Type="http://schemas.openxmlformats.org/officeDocument/2006/relationships/hyperlink" Target="https://www.facebook.com/yaroslav.yermilov" TargetMode="External"/><Relationship Id="rId6" Type="http://schemas.openxmlformats.org/officeDocument/2006/relationships/hyperlink" Target="https://twitter.com/yermilov17" TargetMode="External"/><Relationship Id="rId7" Type="http://schemas.openxmlformats.org/officeDocument/2006/relationships/image" Target="../media/image03.png"/><Relationship Id="rId8" Type="http://schemas.openxmlformats.org/officeDocument/2006/relationships/hyperlink" Target="http://megamozg.ru/post/7256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51"/>
          <p:cNvSpPr txBox="1"/>
          <p:nvPr>
            <p:ph type="ctrTitle"/>
          </p:nvPr>
        </p:nvSpPr>
        <p:spPr>
          <a:xfrm>
            <a:off x="1525000" y="2256175"/>
            <a:ext cx="7391100" cy="2052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 algn="r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Spock: live long </a:t>
            </a:r>
          </a:p>
          <a:p>
            <a:pPr algn="r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(code short) and prosper</a:t>
            </a:r>
          </a:p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311700" y="4145075"/>
            <a:ext cx="8520599" cy="79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Yaroslav Yermilov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JUnit on steroids?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Shape 150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id="151" name="Shape 1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Shape 152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Not JUnit?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Shape 158"/>
          <p:cNvGrpSpPr/>
          <p:nvPr/>
        </p:nvGrpSpPr>
        <p:grpSpPr>
          <a:xfrm>
            <a:off x="0" y="-46824"/>
            <a:ext cx="9144000" cy="5230424"/>
            <a:chOff x="0" y="-46825"/>
            <a:chExt cx="9144000" cy="5143500"/>
          </a:xfrm>
        </p:grpSpPr>
        <p:pic>
          <p:nvPicPr>
            <p:cNvPr id="159" name="Shape 1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Shape 160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Nothing?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type="title"/>
          </p:nvPr>
        </p:nvSpPr>
        <p:spPr>
          <a:xfrm>
            <a:off x="311700" y="2109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Well, JUnit is great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But a little bit...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9" l="0" r="0" t="1960"/>
          <a:stretch/>
        </p:blipFill>
        <p:spPr>
          <a:xfrm>
            <a:off x="0" y="787675"/>
            <a:ext cx="9143999" cy="356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...stable?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 why don’t try Spock?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Why Groovy?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429150"/>
            <a:ext cx="3739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is the Java re-imagined</a:t>
            </a:r>
          </a:p>
        </p:txBody>
      </p:sp>
      <p:sp>
        <p:nvSpPr>
          <p:cNvPr id="192" name="Shape 192"/>
          <p:cNvSpPr txBox="1"/>
          <p:nvPr>
            <p:ph idx="2" type="body"/>
          </p:nvPr>
        </p:nvSpPr>
        <p:spPr>
          <a:xfrm>
            <a:off x="311700" y="2009937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Have your ever think how Java 2.0 should look like?</a:t>
            </a:r>
          </a:p>
        </p:txBody>
      </p:sp>
      <p:sp>
        <p:nvSpPr>
          <p:cNvPr id="193" name="Shape 193"/>
          <p:cNvSpPr txBox="1"/>
          <p:nvPr>
            <p:ph idx="3" type="body"/>
          </p:nvPr>
        </p:nvSpPr>
        <p:spPr>
          <a:xfrm>
            <a:off x="311700" y="4221200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has beautiful and highly expressive DSLs</a:t>
            </a:r>
          </a:p>
        </p:txBody>
      </p:sp>
      <p:sp>
        <p:nvSpPr>
          <p:cNvPr id="194" name="Shape 194"/>
          <p:cNvSpPr txBox="1"/>
          <p:nvPr>
            <p:ph idx="4" type="body"/>
          </p:nvPr>
        </p:nvSpPr>
        <p:spPr>
          <a:xfrm>
            <a:off x="311700" y="2726200"/>
            <a:ext cx="83718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has lots of features you even don’t think about, but after first taste you won’t be able to imagine development without them</a:t>
            </a:r>
          </a:p>
        </p:txBody>
      </p:sp>
      <p:sp>
        <p:nvSpPr>
          <p:cNvPr id="195" name="Shape 195"/>
          <p:cNvSpPr txBox="1"/>
          <p:nvPr>
            <p:ph idx="5" type="body"/>
          </p:nvPr>
        </p:nvSpPr>
        <p:spPr>
          <a:xfrm>
            <a:off x="311700" y="3514025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is fully compatible with Java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16134" l="0" r="0" t="4304"/>
          <a:stretch/>
        </p:blipFill>
        <p:spPr>
          <a:xfrm>
            <a:off x="0" y="0"/>
            <a:ext cx="9143997" cy="52428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Why </a:t>
            </a: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429150"/>
            <a:ext cx="3739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is the </a:t>
            </a:r>
            <a:r>
              <a:rPr lang="en" strike="sngStrike">
                <a:solidFill>
                  <a:srgbClr val="FFFFFF"/>
                </a:solidFill>
              </a:rPr>
              <a:t>Java</a:t>
            </a:r>
            <a:r>
              <a:rPr lang="en">
                <a:solidFill>
                  <a:srgbClr val="FFFFFF"/>
                </a:solidFill>
              </a:rPr>
              <a:t> re-imagined</a:t>
            </a:r>
          </a:p>
        </p:txBody>
      </p:sp>
      <p:sp>
        <p:nvSpPr>
          <p:cNvPr id="203" name="Shape 203"/>
          <p:cNvSpPr txBox="1"/>
          <p:nvPr>
            <p:ph idx="2" type="title"/>
          </p:nvPr>
        </p:nvSpPr>
        <p:spPr>
          <a:xfrm>
            <a:off x="1240625" y="221425"/>
            <a:ext cx="1568699" cy="572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04" name="Shape 204"/>
          <p:cNvSpPr txBox="1"/>
          <p:nvPr>
            <p:ph idx="3" type="body"/>
          </p:nvPr>
        </p:nvSpPr>
        <p:spPr>
          <a:xfrm>
            <a:off x="311700" y="2009937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Have your ever think how </a:t>
            </a:r>
            <a:r>
              <a:rPr lang="en" strike="sngStrike">
                <a:solidFill>
                  <a:srgbClr val="FFFFFF"/>
                </a:solidFill>
              </a:rPr>
              <a:t>Java 2.0</a:t>
            </a:r>
            <a:r>
              <a:rPr lang="en">
                <a:solidFill>
                  <a:srgbClr val="FFFFFF"/>
                </a:solidFill>
              </a:rPr>
              <a:t> should look like?</a:t>
            </a:r>
          </a:p>
        </p:txBody>
      </p:sp>
      <p:sp>
        <p:nvSpPr>
          <p:cNvPr id="205" name="Shape 205"/>
          <p:cNvSpPr txBox="1"/>
          <p:nvPr>
            <p:ph idx="4" type="body"/>
          </p:nvPr>
        </p:nvSpPr>
        <p:spPr>
          <a:xfrm>
            <a:off x="311700" y="4221200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has beautiful and highly expressive DSLs</a:t>
            </a:r>
          </a:p>
        </p:txBody>
      </p:sp>
      <p:sp>
        <p:nvSpPr>
          <p:cNvPr id="206" name="Shape 206"/>
          <p:cNvSpPr txBox="1"/>
          <p:nvPr>
            <p:ph idx="5" type="body"/>
          </p:nvPr>
        </p:nvSpPr>
        <p:spPr>
          <a:xfrm>
            <a:off x="311700" y="1109725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07" name="Shape 207"/>
          <p:cNvSpPr txBox="1"/>
          <p:nvPr>
            <p:ph idx="6" type="body"/>
          </p:nvPr>
        </p:nvSpPr>
        <p:spPr>
          <a:xfrm>
            <a:off x="1684350" y="1109725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JUnit</a:t>
            </a:r>
          </a:p>
        </p:txBody>
      </p:sp>
      <p:sp>
        <p:nvSpPr>
          <p:cNvPr id="208" name="Shape 208"/>
          <p:cNvSpPr txBox="1"/>
          <p:nvPr>
            <p:ph idx="7" type="body"/>
          </p:nvPr>
        </p:nvSpPr>
        <p:spPr>
          <a:xfrm>
            <a:off x="3461400" y="1663562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JUnit 5.0</a:t>
            </a:r>
          </a:p>
        </p:txBody>
      </p:sp>
      <p:sp>
        <p:nvSpPr>
          <p:cNvPr id="209" name="Shape 209"/>
          <p:cNvSpPr txBox="1"/>
          <p:nvPr>
            <p:ph idx="8" type="body"/>
          </p:nvPr>
        </p:nvSpPr>
        <p:spPr>
          <a:xfrm>
            <a:off x="367925" y="3900625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10" name="Shape 210"/>
          <p:cNvSpPr txBox="1"/>
          <p:nvPr>
            <p:ph idx="9" type="body"/>
          </p:nvPr>
        </p:nvSpPr>
        <p:spPr>
          <a:xfrm>
            <a:off x="311700" y="2726200"/>
            <a:ext cx="83718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has lots of features you even don’t think about, but after first taste you won’t be able to imagine </a:t>
            </a:r>
            <a:r>
              <a:rPr lang="en" strike="sngStrike">
                <a:solidFill>
                  <a:srgbClr val="FFFFFF"/>
                </a:solidFill>
              </a:rPr>
              <a:t>development</a:t>
            </a:r>
            <a:r>
              <a:rPr lang="en">
                <a:solidFill>
                  <a:srgbClr val="FFFFFF"/>
                </a:solidFill>
              </a:rPr>
              <a:t> without them</a:t>
            </a:r>
          </a:p>
        </p:txBody>
      </p:sp>
      <p:sp>
        <p:nvSpPr>
          <p:cNvPr id="211" name="Shape 211"/>
          <p:cNvSpPr txBox="1"/>
          <p:nvPr>
            <p:ph idx="13" type="body"/>
          </p:nvPr>
        </p:nvSpPr>
        <p:spPr>
          <a:xfrm>
            <a:off x="435450" y="2249387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12" name="Shape 212"/>
          <p:cNvSpPr txBox="1"/>
          <p:nvPr>
            <p:ph idx="14" type="body"/>
          </p:nvPr>
        </p:nvSpPr>
        <p:spPr>
          <a:xfrm>
            <a:off x="3333425" y="2997300"/>
            <a:ext cx="15686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unit-testing</a:t>
            </a:r>
          </a:p>
        </p:txBody>
      </p:sp>
      <p:sp>
        <p:nvSpPr>
          <p:cNvPr id="213" name="Shape 213"/>
          <p:cNvSpPr txBox="1"/>
          <p:nvPr>
            <p:ph idx="15" type="body"/>
          </p:nvPr>
        </p:nvSpPr>
        <p:spPr>
          <a:xfrm>
            <a:off x="311700" y="3514025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is fully compatible with Java</a:t>
            </a:r>
          </a:p>
        </p:txBody>
      </p:sp>
      <p:sp>
        <p:nvSpPr>
          <p:cNvPr id="214" name="Shape 214"/>
          <p:cNvSpPr txBox="1"/>
          <p:nvPr>
            <p:ph idx="16" type="body"/>
          </p:nvPr>
        </p:nvSpPr>
        <p:spPr>
          <a:xfrm>
            <a:off x="435450" y="3169900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22405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Spock is Enterprise ready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3997" cy="671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4875" y="1612095"/>
            <a:ext cx="2728000" cy="24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6837" y="1426100"/>
            <a:ext cx="2184075" cy="27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3999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>
            <p:ph type="title"/>
          </p:nvPr>
        </p:nvSpPr>
        <p:spPr>
          <a:xfrm>
            <a:off x="4505425" y="311225"/>
            <a:ext cx="37748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Let’s go!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 b="3379" l="0" r="0" t="2209"/>
          <a:stretch/>
        </p:blipFill>
        <p:spPr>
          <a:xfrm>
            <a:off x="0" y="0"/>
            <a:ext cx="9143999" cy="58980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391950" y="1627350"/>
            <a:ext cx="8520599" cy="341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4"/>
              </a:rPr>
              <a:t>http://spockframework.github.io/spock/docs/1.0/index.html</a:t>
            </a:r>
          </a:p>
          <a:p>
            <a:pPr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5"/>
              </a:rPr>
              <a:t>http://meetspock.appspot.com/</a:t>
            </a:r>
          </a:p>
          <a:p>
            <a:pPr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6"/>
              </a:rPr>
              <a:t>https://github.com/spockframework</a:t>
            </a:r>
          </a:p>
          <a:p>
            <a:pPr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Just use it in your projects and enjoy!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3999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>
            <p:ph type="title"/>
          </p:nvPr>
        </p:nvSpPr>
        <p:spPr>
          <a:xfrm>
            <a:off x="311700" y="45170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About me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57200" y="1063375"/>
            <a:ext cx="3268200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Yaroslav 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Senior Software Engineer, postgraduate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725" y="1266375"/>
            <a:ext cx="12192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>
            <p:ph idx="2" type="body"/>
          </p:nvPr>
        </p:nvSpPr>
        <p:spPr>
          <a:xfrm>
            <a:off x="5663875" y="1063375"/>
            <a:ext cx="3022799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https://ua.linkedin.com/pub/yaroslav-yermilov/58/682/506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https://www.facebook.com/yaroslav.yermilov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https://twitter.com/yermilov17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74075" y="2799162"/>
            <a:ext cx="8195849" cy="1899887"/>
            <a:chOff x="474075" y="2799162"/>
            <a:chExt cx="8195849" cy="1899887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7">
              <a:alphaModFix/>
            </a:blip>
            <a:srcRect b="31206" l="0" r="0" t="43314"/>
            <a:stretch/>
          </p:blipFill>
          <p:spPr>
            <a:xfrm>
              <a:off x="474075" y="2799162"/>
              <a:ext cx="8195849" cy="16553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 txBox="1"/>
            <p:nvPr/>
          </p:nvSpPr>
          <p:spPr>
            <a:xfrm>
              <a:off x="3072000" y="4454550"/>
              <a:ext cx="3000000" cy="2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u="sng">
                  <a:solidFill>
                    <a:schemeClr val="hlink"/>
                  </a:solidFill>
                  <a:hlinkClick r:id="rId8"/>
                </a:rPr>
                <a:t>http://megamozg.ru/post/7256/</a:t>
              </a:r>
            </a:p>
          </p:txBody>
        </p:sp>
      </p:grpSp>
      <p:sp>
        <p:nvSpPr>
          <p:cNvPr id="96" name="Shape 96"/>
          <p:cNvSpPr txBox="1"/>
          <p:nvPr>
            <p:ph idx="3" type="body"/>
          </p:nvPr>
        </p:nvSpPr>
        <p:spPr>
          <a:xfrm>
            <a:off x="457200" y="1898000"/>
            <a:ext cx="8144399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fond of Java, complete code, big data, data science, Groovy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2324" y="1089650"/>
            <a:ext cx="789949" cy="70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About Spock</a:t>
            </a:r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b="5967" l="9779" r="910" t="19804"/>
          <a:stretch/>
        </p:blipFill>
        <p:spPr>
          <a:xfrm>
            <a:off x="489125" y="1092550"/>
            <a:ext cx="8165749" cy="3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15304" l="0" r="0" t="0"/>
          <a:stretch/>
        </p:blipFill>
        <p:spPr>
          <a:xfrm>
            <a:off x="0" y="0"/>
            <a:ext cx="9144000" cy="577836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type="title"/>
          </p:nvPr>
        </p:nvSpPr>
        <p:spPr>
          <a:xfrm>
            <a:off x="311700" y="228540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the problem?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type="title"/>
          </p:nvPr>
        </p:nvSpPr>
        <p:spPr>
          <a:xfrm>
            <a:off x="311700" y="427087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Better to test before going to production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11" y="0"/>
            <a:ext cx="7524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>
            <p:ph type="title"/>
          </p:nvPr>
        </p:nvSpPr>
        <p:spPr>
          <a:xfrm>
            <a:off x="311700" y="0"/>
            <a:ext cx="8520599" cy="1017599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Firstly, to unit-test</a:t>
            </a:r>
          </a:p>
        </p:txBody>
      </p:sp>
      <p:sp>
        <p:nvSpPr>
          <p:cNvPr id="122" name="Shape 122"/>
          <p:cNvSpPr/>
          <p:nvPr/>
        </p:nvSpPr>
        <p:spPr>
          <a:xfrm>
            <a:off x="1090225" y="4354250"/>
            <a:ext cx="2340900" cy="755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2386375" y="916350"/>
            <a:ext cx="255599" cy="326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29" name="Shape 129"/>
            <p:cNvPicPr preferRelativeResize="0"/>
            <p:nvPr/>
          </p:nvPicPr>
          <p:blipFill rotWithShape="1">
            <a:blip r:embed="rId3">
              <a:alphaModFix/>
            </a:blip>
            <a:srcRect b="6706" l="0" r="0" t="6428"/>
            <a:stretch/>
          </p:blipFill>
          <p:spPr>
            <a:xfrm>
              <a:off x="1248750" y="0"/>
              <a:ext cx="78952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Shape 130"/>
            <p:cNvPicPr preferRelativeResize="0"/>
            <p:nvPr/>
          </p:nvPicPr>
          <p:blipFill rotWithShape="1">
            <a:blip r:embed="rId3">
              <a:alphaModFix/>
            </a:blip>
            <a:srcRect b="6706" l="0" r="86191" t="6428"/>
            <a:stretch/>
          </p:blipFill>
          <p:spPr>
            <a:xfrm>
              <a:off x="0" y="0"/>
              <a:ext cx="23343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 what?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7" name="Shape 1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Shape 138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JUnit?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